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5B4D7D-3B6A-6CA6-B268-393AC36D2AE3}" v="489" dt="2025-02-21T21:31:43.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endParaRPr lang="de-DE"/>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21.02.2025</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18619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21.02.2025</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42446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endParaRPr lang="de-DE"/>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21.02.2025</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02684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21.02.2025</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26318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endParaRPr lang="de-DE"/>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F64A8E5F-40E5-4553-9F3C-699F1A5B8145}" type="datetimeFigureOut">
              <a:rPr lang="de-DE" smtClean="0"/>
              <a:t>21.02.2025</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57739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data 4"/>
          <p:cNvSpPr>
            <a:spLocks noGrp="1"/>
          </p:cNvSpPr>
          <p:nvPr>
            <p:ph type="dt" sz="half" idx="10"/>
          </p:nvPr>
        </p:nvSpPr>
        <p:spPr/>
        <p:txBody>
          <a:bodyPr/>
          <a:lstStyle/>
          <a:p>
            <a:fld id="{F64A8E5F-40E5-4553-9F3C-699F1A5B8145}" type="datetimeFigureOut">
              <a:rPr lang="de-DE" smtClean="0"/>
              <a:t>21.02.2025</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284089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endParaRPr lang="de-DE"/>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7" name="Segnaposto data 6"/>
          <p:cNvSpPr>
            <a:spLocks noGrp="1"/>
          </p:cNvSpPr>
          <p:nvPr>
            <p:ph type="dt" sz="half" idx="10"/>
          </p:nvPr>
        </p:nvSpPr>
        <p:spPr/>
        <p:txBody>
          <a:bodyPr/>
          <a:lstStyle/>
          <a:p>
            <a:fld id="{F64A8E5F-40E5-4553-9F3C-699F1A5B8145}" type="datetimeFigureOut">
              <a:rPr lang="de-DE" smtClean="0"/>
              <a:t>21.02.2025</a:t>
            </a:fld>
            <a:endParaRPr lang="de-DE"/>
          </a:p>
        </p:txBody>
      </p:sp>
      <p:sp>
        <p:nvSpPr>
          <p:cNvPr id="8" name="Segnaposto piè di pagina 7"/>
          <p:cNvSpPr>
            <a:spLocks noGrp="1"/>
          </p:cNvSpPr>
          <p:nvPr>
            <p:ph type="ftr" sz="quarter" idx="11"/>
          </p:nvPr>
        </p:nvSpPr>
        <p:spPr/>
        <p:txBody>
          <a:bodyPr/>
          <a:lstStyle/>
          <a:p>
            <a:endParaRPr lang="de-DE"/>
          </a:p>
        </p:txBody>
      </p:sp>
      <p:sp>
        <p:nvSpPr>
          <p:cNvPr id="9" name="Segnaposto numero diapositiva 8"/>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74798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data 2"/>
          <p:cNvSpPr>
            <a:spLocks noGrp="1"/>
          </p:cNvSpPr>
          <p:nvPr>
            <p:ph type="dt" sz="half" idx="10"/>
          </p:nvPr>
        </p:nvSpPr>
        <p:spPr/>
        <p:txBody>
          <a:bodyPr/>
          <a:lstStyle/>
          <a:p>
            <a:fld id="{F64A8E5F-40E5-4553-9F3C-699F1A5B8145}" type="datetimeFigureOut">
              <a:rPr lang="de-DE" smtClean="0"/>
              <a:t>21.02.2025</a:t>
            </a:fld>
            <a:endParaRPr lang="de-DE"/>
          </a:p>
        </p:txBody>
      </p:sp>
      <p:sp>
        <p:nvSpPr>
          <p:cNvPr id="4" name="Segnaposto piè di pagina 3"/>
          <p:cNvSpPr>
            <a:spLocks noGrp="1"/>
          </p:cNvSpPr>
          <p:nvPr>
            <p:ph type="ftr" sz="quarter" idx="11"/>
          </p:nvPr>
        </p:nvSpPr>
        <p:spPr/>
        <p:txBody>
          <a:bodyPr/>
          <a:lstStyle/>
          <a:p>
            <a:endParaRPr lang="de-DE"/>
          </a:p>
        </p:txBody>
      </p:sp>
      <p:sp>
        <p:nvSpPr>
          <p:cNvPr id="5" name="Segnaposto numero diapositiva 4"/>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3178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F64A8E5F-40E5-4553-9F3C-699F1A5B8145}" type="datetimeFigureOut">
              <a:rPr lang="de-DE" smtClean="0"/>
              <a:t>21.02.2025</a:t>
            </a:fld>
            <a:endParaRPr lang="de-DE"/>
          </a:p>
        </p:txBody>
      </p:sp>
      <p:sp>
        <p:nvSpPr>
          <p:cNvPr id="3" name="Segnaposto piè di pagina 2"/>
          <p:cNvSpPr>
            <a:spLocks noGrp="1"/>
          </p:cNvSpPr>
          <p:nvPr>
            <p:ph type="ftr" sz="quarter" idx="11"/>
          </p:nvPr>
        </p:nvSpPr>
        <p:spPr/>
        <p:txBody>
          <a:bodyPr/>
          <a:lstStyle/>
          <a:p>
            <a:endParaRPr lang="de-DE"/>
          </a:p>
        </p:txBody>
      </p:sp>
      <p:sp>
        <p:nvSpPr>
          <p:cNvPr id="4" name="Segnaposto numero diapositiva 3"/>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894095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21.02.2025</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36581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21.02.2025</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688576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endParaRPr lang="de-DE"/>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4A8E5F-40E5-4553-9F3C-699F1A5B8145}" type="datetimeFigureOut">
              <a:rPr lang="de-DE" smtClean="0"/>
              <a:t>21.02.2025</a:t>
            </a:fld>
            <a:endParaRPr lang="de-DE"/>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CD45B7-DFE2-4393-8D37-380FC36BF3AA}" type="slidenum">
              <a:rPr lang="de-DE" smtClean="0"/>
              <a:t>‹N›</a:t>
            </a:fld>
            <a:endParaRPr lang="de-DE"/>
          </a:p>
        </p:txBody>
      </p:sp>
    </p:spTree>
    <p:extLst>
      <p:ext uri="{BB962C8B-B14F-4D97-AF65-F5344CB8AC3E}">
        <p14:creationId xmlns:p14="http://schemas.microsoft.com/office/powerpoint/2010/main" val="1801931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Self-Sovereign Identity: A Distant Dream or an Immediate Possibility? |  Idaptive">
            <a:extLst>
              <a:ext uri="{FF2B5EF4-FFF2-40B4-BE49-F238E27FC236}">
                <a16:creationId xmlns:a16="http://schemas.microsoft.com/office/drawing/2014/main" id="{C3F3E22A-609E-4821-CFB6-5B660D3F3EA9}"/>
              </a:ext>
            </a:extLst>
          </p:cNvPr>
          <p:cNvPicPr>
            <a:picLocks noChangeAspect="1"/>
          </p:cNvPicPr>
          <p:nvPr/>
        </p:nvPicPr>
        <p:blipFill>
          <a:blip r:embed="rId2">
            <a:alphaModFix amt="50000"/>
          </a:blip>
          <a:srcRect t="407" b="15323"/>
          <a:stretch/>
        </p:blipFill>
        <p:spPr>
          <a:xfrm>
            <a:off x="20" y="1"/>
            <a:ext cx="12191980" cy="6857999"/>
          </a:xfrm>
          <a:prstGeom prst="rect">
            <a:avLst/>
          </a:prstGeom>
        </p:spPr>
      </p:pic>
      <p:sp>
        <p:nvSpPr>
          <p:cNvPr id="2" name="Titolo 1"/>
          <p:cNvSpPr>
            <a:spLocks noGrp="1"/>
          </p:cNvSpPr>
          <p:nvPr>
            <p:ph type="ctrTitle"/>
          </p:nvPr>
        </p:nvSpPr>
        <p:spPr>
          <a:xfrm>
            <a:off x="1524000" y="1122362"/>
            <a:ext cx="9144000" cy="2900518"/>
          </a:xfrm>
        </p:spPr>
        <p:txBody>
          <a:bodyPr>
            <a:normAutofit/>
          </a:bodyPr>
          <a:lstStyle/>
          <a:p>
            <a:r>
              <a:rPr lang="de-DE" dirty="0" err="1">
                <a:solidFill>
                  <a:srgbClr val="FFFFFF"/>
                </a:solidFill>
                <a:latin typeface="AngsanaUPC"/>
                <a:ea typeface="Calibri"/>
                <a:cs typeface="Calibri"/>
              </a:rPr>
              <a:t>Identità</a:t>
            </a:r>
            <a:r>
              <a:rPr lang="de-DE" dirty="0">
                <a:solidFill>
                  <a:srgbClr val="FFFFFF"/>
                </a:solidFill>
                <a:latin typeface="AngsanaUPC"/>
                <a:ea typeface="Calibri"/>
                <a:cs typeface="Calibri"/>
              </a:rPr>
              <a:t> Digitale: SPID, CIE e il </a:t>
            </a:r>
            <a:r>
              <a:rPr lang="de-DE" dirty="0" err="1">
                <a:solidFill>
                  <a:srgbClr val="FFFFFF"/>
                </a:solidFill>
                <a:latin typeface="AngsanaUPC"/>
                <a:ea typeface="Calibri"/>
                <a:cs typeface="Calibri"/>
              </a:rPr>
              <a:t>Futuro</a:t>
            </a:r>
            <a:r>
              <a:rPr lang="de-DE" dirty="0">
                <a:solidFill>
                  <a:srgbClr val="FFFFFF"/>
                </a:solidFill>
                <a:latin typeface="AngsanaUPC"/>
                <a:ea typeface="Calibri"/>
                <a:cs typeface="Calibri"/>
              </a:rPr>
              <a:t> </a:t>
            </a:r>
            <a:r>
              <a:rPr lang="de-DE" dirty="0" err="1">
                <a:solidFill>
                  <a:srgbClr val="FFFFFF"/>
                </a:solidFill>
                <a:latin typeface="AngsanaUPC"/>
                <a:ea typeface="Calibri"/>
                <a:cs typeface="Calibri"/>
              </a:rPr>
              <a:t>con</a:t>
            </a:r>
            <a:r>
              <a:rPr lang="de-DE" dirty="0">
                <a:solidFill>
                  <a:srgbClr val="FFFFFF"/>
                </a:solidFill>
                <a:latin typeface="AngsanaUPC"/>
                <a:ea typeface="Calibri"/>
                <a:cs typeface="Calibri"/>
              </a:rPr>
              <a:t> la Blockchain</a:t>
            </a:r>
            <a:endParaRPr lang="it-IT" dirty="0">
              <a:solidFill>
                <a:srgbClr val="FFFFFF"/>
              </a:solidFill>
              <a:latin typeface="AngsanaUPC"/>
              <a:ea typeface="Calibri"/>
              <a:cs typeface="Calibri"/>
            </a:endParaRPr>
          </a:p>
        </p:txBody>
      </p:sp>
      <p:sp>
        <p:nvSpPr>
          <p:cNvPr id="3" name="Sottotitolo 2"/>
          <p:cNvSpPr>
            <a:spLocks noGrp="1"/>
          </p:cNvSpPr>
          <p:nvPr>
            <p:ph type="subTitle" idx="1"/>
          </p:nvPr>
        </p:nvSpPr>
        <p:spPr>
          <a:xfrm>
            <a:off x="1524000" y="4159404"/>
            <a:ext cx="9144000" cy="1098395"/>
          </a:xfrm>
        </p:spPr>
        <p:txBody>
          <a:bodyPr vert="horz" lIns="91440" tIns="45720" rIns="91440" bIns="45720" rtlCol="0" anchor="t">
            <a:normAutofit/>
          </a:bodyPr>
          <a:lstStyle/>
          <a:p>
            <a:r>
              <a:rPr lang="de-DE" dirty="0">
                <a:solidFill>
                  <a:srgbClr val="FFFFFF"/>
                </a:solidFill>
                <a:latin typeface="AngsanaUPC"/>
                <a:cs typeface="AngsanaUPC"/>
              </a:rPr>
              <a:t>Lavoro di</a:t>
            </a:r>
            <a:r>
              <a:rPr lang="de-DE" dirty="0">
                <a:solidFill>
                  <a:srgbClr val="FFFFFF"/>
                </a:solidFill>
              </a:rPr>
              <a:t> </a:t>
            </a:r>
            <a:r>
              <a:rPr lang="de-DE" sz="2800" b="1" i="1" dirty="0">
                <a:latin typeface="Cochocib Script Latin Pro"/>
              </a:rPr>
              <a:t>Andrea </a:t>
            </a:r>
            <a:r>
              <a:rPr lang="de-DE" sz="2800" b="1" i="1" err="1">
                <a:latin typeface="Cochocib Script Latin Pro"/>
              </a:rPr>
              <a:t>Mazzucato</a:t>
            </a:r>
            <a:endParaRPr lang="it-IT" sz="2800" b="1" i="1">
              <a:latin typeface="Cochocib Script Latin Pro"/>
            </a:endParaRPr>
          </a:p>
        </p:txBody>
      </p:sp>
    </p:spTree>
    <p:extLst>
      <p:ext uri="{BB962C8B-B14F-4D97-AF65-F5344CB8AC3E}">
        <p14:creationId xmlns:p14="http://schemas.microsoft.com/office/powerpoint/2010/main" val="39625839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 name="Rectangle 1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9854EE8-D15B-8B27-0AFD-6C93961E94A4}"/>
              </a:ext>
            </a:extLst>
          </p:cNvPr>
          <p:cNvSpPr>
            <a:spLocks noGrp="1"/>
          </p:cNvSpPr>
          <p:nvPr>
            <p:ph type="title"/>
          </p:nvPr>
        </p:nvSpPr>
        <p:spPr>
          <a:xfrm>
            <a:off x="761803" y="350196"/>
            <a:ext cx="4646904" cy="1624520"/>
          </a:xfrm>
        </p:spPr>
        <p:txBody>
          <a:bodyPr anchor="ctr">
            <a:normAutofit/>
          </a:bodyPr>
          <a:lstStyle/>
          <a:p>
            <a:r>
              <a:rPr lang="it-IT" dirty="0">
                <a:latin typeface="AngsanaUPC"/>
                <a:cs typeface="AngsanaUPC"/>
              </a:rPr>
              <a:t>Rischi e Limiti della Blockchain per l'Identità</a:t>
            </a:r>
          </a:p>
        </p:txBody>
      </p:sp>
      <p:sp>
        <p:nvSpPr>
          <p:cNvPr id="3" name="Segnaposto contenuto 2">
            <a:extLst>
              <a:ext uri="{FF2B5EF4-FFF2-40B4-BE49-F238E27FC236}">
                <a16:creationId xmlns:a16="http://schemas.microsoft.com/office/drawing/2014/main" id="{6D3FBBAA-E4ED-B34F-0790-012CB2E99FE1}"/>
              </a:ext>
            </a:extLst>
          </p:cNvPr>
          <p:cNvSpPr>
            <a:spLocks noGrp="1"/>
          </p:cNvSpPr>
          <p:nvPr>
            <p:ph idx="1"/>
          </p:nvPr>
        </p:nvSpPr>
        <p:spPr>
          <a:xfrm>
            <a:off x="386850" y="3239105"/>
            <a:ext cx="5227476" cy="3613149"/>
          </a:xfrm>
        </p:spPr>
        <p:txBody>
          <a:bodyPr vert="horz" lIns="91440" tIns="45720" rIns="91440" bIns="45720" rtlCol="0" anchor="ctr">
            <a:noAutofit/>
          </a:bodyPr>
          <a:lstStyle/>
          <a:p>
            <a:pPr marL="0" indent="0">
              <a:buNone/>
            </a:pPr>
            <a:r>
              <a:rPr lang="it-IT" dirty="0">
                <a:latin typeface="AngsanaUPC"/>
                <a:ea typeface="+mn-lt"/>
                <a:cs typeface="+mn-lt"/>
              </a:rPr>
              <a:t>Nonostante i vantaggi, la blockchain non è priva di problemi. Uno dei principali è l’immutabilità dei dati: una volta registrata, un’informazione non può essere modificata o cancellata. Questo può rappresentare un problema per il diritto all’oblio. Inoltre, l’accesso ai sistemi decentralizzati può essere complesso per chi non ha familiarità con la tecnologia, e la scalabilità è ancora una sfida aperta.</a:t>
            </a:r>
            <a:endParaRPr lang="it-IT">
              <a:latin typeface="AngsanaUPC"/>
              <a:cs typeface="AngsanaUPC"/>
            </a:endParaRPr>
          </a:p>
          <a:p>
            <a:pPr marL="0" indent="0">
              <a:buNone/>
            </a:pPr>
            <a:endParaRPr lang="it-IT" sz="2000"/>
          </a:p>
        </p:txBody>
      </p:sp>
      <p:pic>
        <p:nvPicPr>
          <p:cNvPr id="4" name="Immagine 3" descr="Blockchain: come funziona? | Futuro Digitale">
            <a:extLst>
              <a:ext uri="{FF2B5EF4-FFF2-40B4-BE49-F238E27FC236}">
                <a16:creationId xmlns:a16="http://schemas.microsoft.com/office/drawing/2014/main" id="{2E080C11-1BFD-C55C-C3D3-0CE78AA3FFC4}"/>
              </a:ext>
            </a:extLst>
          </p:cNvPr>
          <p:cNvPicPr>
            <a:picLocks noChangeAspect="1"/>
          </p:cNvPicPr>
          <p:nvPr/>
        </p:nvPicPr>
        <p:blipFill>
          <a:blip r:embed="rId2"/>
          <a:srcRect l="21485" r="29572" b="1"/>
          <a:stretch/>
        </p:blipFill>
        <p:spPr>
          <a:xfrm>
            <a:off x="6096000" y="1"/>
            <a:ext cx="6102825" cy="6858000"/>
          </a:xfrm>
          <a:prstGeom prst="rect">
            <a:avLst/>
          </a:prstGeom>
        </p:spPr>
      </p:pic>
    </p:spTree>
    <p:extLst>
      <p:ext uri="{BB962C8B-B14F-4D97-AF65-F5344CB8AC3E}">
        <p14:creationId xmlns:p14="http://schemas.microsoft.com/office/powerpoint/2010/main" val="85282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La Blockchain per l'identità digitale pubblica, come fare - Agenda Digitale">
            <a:extLst>
              <a:ext uri="{FF2B5EF4-FFF2-40B4-BE49-F238E27FC236}">
                <a16:creationId xmlns:a16="http://schemas.microsoft.com/office/drawing/2014/main" id="{6B096128-F4E0-0BB4-7CAD-BE1A9B25D801}"/>
              </a:ext>
            </a:extLst>
          </p:cNvPr>
          <p:cNvPicPr>
            <a:picLocks noChangeAspect="1"/>
          </p:cNvPicPr>
          <p:nvPr/>
        </p:nvPicPr>
        <p:blipFill>
          <a:blip r:embed="rId2"/>
          <a:srcRect l="4468" r="36266"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FBB6E56-F01C-ED1D-01F9-BA0D6EDD6E93}"/>
              </a:ext>
            </a:extLst>
          </p:cNvPr>
          <p:cNvSpPr>
            <a:spLocks noGrp="1"/>
          </p:cNvSpPr>
          <p:nvPr>
            <p:ph type="title"/>
          </p:nvPr>
        </p:nvSpPr>
        <p:spPr>
          <a:xfrm>
            <a:off x="761801" y="328512"/>
            <a:ext cx="4778387" cy="1628970"/>
          </a:xfrm>
        </p:spPr>
        <p:txBody>
          <a:bodyPr anchor="ctr">
            <a:normAutofit/>
          </a:bodyPr>
          <a:lstStyle/>
          <a:p>
            <a:r>
              <a:rPr lang="it-IT" dirty="0">
                <a:latin typeface="AngsanaUPC"/>
                <a:cs typeface="AngsanaUPC"/>
              </a:rPr>
              <a:t>Il Futuro delle Identità Digitali</a:t>
            </a:r>
          </a:p>
        </p:txBody>
      </p:sp>
      <p:sp>
        <p:nvSpPr>
          <p:cNvPr id="3" name="Segnaposto contenuto 2">
            <a:extLst>
              <a:ext uri="{FF2B5EF4-FFF2-40B4-BE49-F238E27FC236}">
                <a16:creationId xmlns:a16="http://schemas.microsoft.com/office/drawing/2014/main" id="{18AD4266-86A2-13A9-F87D-3186B34FAFD0}"/>
              </a:ext>
            </a:extLst>
          </p:cNvPr>
          <p:cNvSpPr>
            <a:spLocks noGrp="1"/>
          </p:cNvSpPr>
          <p:nvPr>
            <p:ph idx="1"/>
          </p:nvPr>
        </p:nvSpPr>
        <p:spPr>
          <a:xfrm>
            <a:off x="326373" y="3489691"/>
            <a:ext cx="5458040" cy="3374137"/>
          </a:xfrm>
        </p:spPr>
        <p:txBody>
          <a:bodyPr vert="horz" lIns="91440" tIns="45720" rIns="91440" bIns="45720" rtlCol="0" anchor="ctr">
            <a:noAutofit/>
          </a:bodyPr>
          <a:lstStyle/>
          <a:p>
            <a:pPr marL="0" indent="0">
              <a:buNone/>
            </a:pPr>
            <a:r>
              <a:rPr lang="it-IT" dirty="0">
                <a:latin typeface="AngsanaUPC"/>
                <a:ea typeface="+mn-lt"/>
                <a:cs typeface="+mn-lt"/>
              </a:rPr>
              <a:t>L’Unione Europea sta lavorando a un </a:t>
            </a:r>
            <a:r>
              <a:rPr lang="it-IT" err="1">
                <a:latin typeface="AngsanaUPC"/>
                <a:ea typeface="+mn-lt"/>
                <a:cs typeface="+mn-lt"/>
              </a:rPr>
              <a:t>Wallet</a:t>
            </a:r>
            <a:r>
              <a:rPr lang="it-IT" dirty="0">
                <a:latin typeface="AngsanaUPC"/>
                <a:ea typeface="+mn-lt"/>
                <a:cs typeface="+mn-lt"/>
              </a:rPr>
              <a:t> Digitale Europeo, che potrebbe rappresentare un punto d’incontro tra identità tradizionale e decentralizzata. Questo sistema permetterebbe ai cittadini di gestire i propri dati personali con maggiore autonomia, integrando le tecnologie blockchain per garantire sicurezza e trasparenza. Nei prossimi anni, probabilmente vedremo un’evoluzione di questi sistemi verso un modello più ibrido, che combini il meglio di entrambi i mondi.</a:t>
            </a:r>
            <a:endParaRPr lang="it-IT" dirty="0">
              <a:latin typeface="AngsanaUPC"/>
              <a:cs typeface="AngsanaUPC"/>
            </a:endParaRPr>
          </a:p>
          <a:p>
            <a:pPr marL="0" indent="0">
              <a:buNone/>
            </a:pPr>
            <a:endParaRPr lang="it-IT" sz="1900"/>
          </a:p>
        </p:txBody>
      </p:sp>
    </p:spTree>
    <p:extLst>
      <p:ext uri="{BB962C8B-B14F-4D97-AF65-F5344CB8AC3E}">
        <p14:creationId xmlns:p14="http://schemas.microsoft.com/office/powerpoint/2010/main" val="344187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021276F-85B1-EB5B-111E-9DDE5C821582}"/>
              </a:ext>
            </a:extLst>
          </p:cNvPr>
          <p:cNvSpPr>
            <a:spLocks noGrp="1"/>
          </p:cNvSpPr>
          <p:nvPr>
            <p:ph type="title"/>
          </p:nvPr>
        </p:nvSpPr>
        <p:spPr>
          <a:xfrm>
            <a:off x="761803" y="350196"/>
            <a:ext cx="4646904" cy="1624520"/>
          </a:xfrm>
        </p:spPr>
        <p:txBody>
          <a:bodyPr anchor="ctr">
            <a:normAutofit/>
          </a:bodyPr>
          <a:lstStyle/>
          <a:p>
            <a:r>
              <a:rPr lang="it-IT" sz="3700" dirty="0">
                <a:latin typeface="AngsanaUPC"/>
                <a:cs typeface="AngsanaUPC"/>
              </a:rPr>
              <a:t>Blockchain e Identità Digitale: Realtà o Futuro?</a:t>
            </a:r>
          </a:p>
        </p:txBody>
      </p:sp>
      <p:sp>
        <p:nvSpPr>
          <p:cNvPr id="3" name="Segnaposto contenuto 2">
            <a:extLst>
              <a:ext uri="{FF2B5EF4-FFF2-40B4-BE49-F238E27FC236}">
                <a16:creationId xmlns:a16="http://schemas.microsoft.com/office/drawing/2014/main" id="{306854D2-1D73-848D-9912-06E81354B183}"/>
              </a:ext>
            </a:extLst>
          </p:cNvPr>
          <p:cNvSpPr>
            <a:spLocks noGrp="1"/>
          </p:cNvSpPr>
          <p:nvPr>
            <p:ph idx="1"/>
          </p:nvPr>
        </p:nvSpPr>
        <p:spPr>
          <a:xfrm>
            <a:off x="362659" y="3674533"/>
            <a:ext cx="5445189" cy="3613149"/>
          </a:xfrm>
        </p:spPr>
        <p:txBody>
          <a:bodyPr vert="horz" lIns="91440" tIns="45720" rIns="91440" bIns="45720" rtlCol="0" anchor="ctr">
            <a:noAutofit/>
          </a:bodyPr>
          <a:lstStyle/>
          <a:p>
            <a:pPr marL="0" indent="0">
              <a:buNone/>
            </a:pPr>
            <a:r>
              <a:rPr lang="it-IT" sz="3000" dirty="0">
                <a:latin typeface="AngsanaUPC"/>
                <a:ea typeface="+mn-lt"/>
                <a:cs typeface="+mn-lt"/>
              </a:rPr>
              <a:t>La blockchain offre un’alternativa sicura e autonoma per l’identità digitale, ma la sua adozione è ancora limitata rispetto a SPID e CIE, preferiti per la loro regolamentazione e diffusione. I governi stanno esplorando soluzioni ibride, come il </a:t>
            </a:r>
            <a:r>
              <a:rPr lang="it-IT" sz="3000" dirty="0" err="1">
                <a:latin typeface="AngsanaUPC"/>
                <a:ea typeface="+mn-lt"/>
                <a:cs typeface="+mn-lt"/>
              </a:rPr>
              <a:t>Wallet</a:t>
            </a:r>
            <a:r>
              <a:rPr lang="it-IT" sz="3000" dirty="0">
                <a:latin typeface="AngsanaUPC"/>
                <a:ea typeface="+mn-lt"/>
                <a:cs typeface="+mn-lt"/>
              </a:rPr>
              <a:t> Digitale Europeo, per combinare sicurezza decentralizzata e praticità dei sistemi esistenti. Il futuro vedrà probabilmente un modello ibrido che integri entrambe le tecnologie.</a:t>
            </a:r>
            <a:br>
              <a:rPr lang="it-IT" sz="3000" dirty="0">
                <a:latin typeface="AngsanaUPC"/>
                <a:ea typeface="+mn-lt"/>
                <a:cs typeface="+mn-lt"/>
              </a:rPr>
            </a:br>
            <a:endParaRPr lang="it-IT" sz="2000"/>
          </a:p>
          <a:p>
            <a:pPr marL="0" indent="0">
              <a:buNone/>
            </a:pPr>
            <a:endParaRPr lang="it-IT" sz="2000"/>
          </a:p>
        </p:txBody>
      </p:sp>
      <p:pic>
        <p:nvPicPr>
          <p:cNvPr id="4" name="Immagine 3" descr="Self Sovereign Identity, perché il futuro dell'identità digitale passa  dalla blockchain - Agenda Digitale">
            <a:extLst>
              <a:ext uri="{FF2B5EF4-FFF2-40B4-BE49-F238E27FC236}">
                <a16:creationId xmlns:a16="http://schemas.microsoft.com/office/drawing/2014/main" id="{0806523B-1063-96A2-38D7-FAA67AEA4A14}"/>
              </a:ext>
            </a:extLst>
          </p:cNvPr>
          <p:cNvPicPr>
            <a:picLocks noChangeAspect="1"/>
          </p:cNvPicPr>
          <p:nvPr/>
        </p:nvPicPr>
        <p:blipFill>
          <a:blip r:embed="rId2"/>
          <a:srcRect l="40223" r="1713" b="1"/>
          <a:stretch/>
        </p:blipFill>
        <p:spPr>
          <a:xfrm>
            <a:off x="6096000" y="1"/>
            <a:ext cx="6102825" cy="6858000"/>
          </a:xfrm>
          <a:prstGeom prst="rect">
            <a:avLst/>
          </a:prstGeom>
        </p:spPr>
      </p:pic>
    </p:spTree>
    <p:extLst>
      <p:ext uri="{BB962C8B-B14F-4D97-AF65-F5344CB8AC3E}">
        <p14:creationId xmlns:p14="http://schemas.microsoft.com/office/powerpoint/2010/main" val="3920494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961A445-F330-0730-8252-F6790FBBE05A}"/>
              </a:ext>
            </a:extLst>
          </p:cNvPr>
          <p:cNvSpPr>
            <a:spLocks noGrp="1"/>
          </p:cNvSpPr>
          <p:nvPr>
            <p:ph type="title"/>
          </p:nvPr>
        </p:nvSpPr>
        <p:spPr>
          <a:xfrm>
            <a:off x="761803" y="350196"/>
            <a:ext cx="4646904" cy="1624520"/>
          </a:xfrm>
        </p:spPr>
        <p:txBody>
          <a:bodyPr anchor="ctr">
            <a:normAutofit/>
          </a:bodyPr>
          <a:lstStyle/>
          <a:p>
            <a:r>
              <a:rPr lang="it-IT" dirty="0">
                <a:latin typeface="AngsanaUPC"/>
                <a:cs typeface="AngsanaUPC"/>
              </a:rPr>
              <a:t>Conclusione</a:t>
            </a:r>
          </a:p>
        </p:txBody>
      </p:sp>
      <p:sp>
        <p:nvSpPr>
          <p:cNvPr id="3" name="Segnaposto contenuto 2">
            <a:extLst>
              <a:ext uri="{FF2B5EF4-FFF2-40B4-BE49-F238E27FC236}">
                <a16:creationId xmlns:a16="http://schemas.microsoft.com/office/drawing/2014/main" id="{47086470-E1C4-C5C1-5FE5-D63550FEF482}"/>
              </a:ext>
            </a:extLst>
          </p:cNvPr>
          <p:cNvSpPr>
            <a:spLocks noGrp="1"/>
          </p:cNvSpPr>
          <p:nvPr>
            <p:ph idx="1"/>
          </p:nvPr>
        </p:nvSpPr>
        <p:spPr>
          <a:xfrm>
            <a:off x="483612" y="3239105"/>
            <a:ext cx="5203285" cy="3613149"/>
          </a:xfrm>
        </p:spPr>
        <p:txBody>
          <a:bodyPr vert="horz" lIns="91440" tIns="45720" rIns="91440" bIns="45720" rtlCol="0" anchor="ctr">
            <a:noAutofit/>
          </a:bodyPr>
          <a:lstStyle/>
          <a:p>
            <a:pPr marL="0" indent="0">
              <a:buNone/>
            </a:pPr>
            <a:r>
              <a:rPr lang="it-IT" dirty="0">
                <a:latin typeface="AngsanaUPC"/>
                <a:ea typeface="+mn-lt"/>
                <a:cs typeface="+mn-lt"/>
              </a:rPr>
              <a:t>L’identità digitale è un aspetto cruciale della nostra vita con implicazioni significative per la sicurezza e la privacy. Mentre SPID e CIE sono strumenti consolidati, il futuro potrebbe essere caratterizzato da un maggiore utilizzo di identità decentralizzate basate su blockchain. Questo cambiamento potrebbe offrire maggiore autonomia agli utenti, ma comporta anche nuove sfide. La direzione che prenderemo dipenderà dalla capacità delle istituzioni e delle tecnologie di evolversi insieme.</a:t>
            </a:r>
            <a:endParaRPr lang="it-IT">
              <a:latin typeface="AngsanaUPC"/>
              <a:cs typeface="AngsanaUPC"/>
            </a:endParaRPr>
          </a:p>
          <a:p>
            <a:pPr marL="0" indent="0">
              <a:buNone/>
            </a:pPr>
            <a:endParaRPr lang="it-IT" sz="1900"/>
          </a:p>
        </p:txBody>
      </p:sp>
      <p:pic>
        <p:nvPicPr>
          <p:cNvPr id="4" name="Immagine 3" descr="Blockchain: come rivoluzionerà la sicurezza informatica">
            <a:extLst>
              <a:ext uri="{FF2B5EF4-FFF2-40B4-BE49-F238E27FC236}">
                <a16:creationId xmlns:a16="http://schemas.microsoft.com/office/drawing/2014/main" id="{4C879ADD-E37C-0B3E-72D2-4F522D62B2EA}"/>
              </a:ext>
            </a:extLst>
          </p:cNvPr>
          <p:cNvPicPr>
            <a:picLocks noChangeAspect="1"/>
          </p:cNvPicPr>
          <p:nvPr/>
        </p:nvPicPr>
        <p:blipFill>
          <a:blip r:embed="rId2"/>
          <a:srcRect l="22841" r="30662" b="-1"/>
          <a:stretch/>
        </p:blipFill>
        <p:spPr>
          <a:xfrm>
            <a:off x="6096000" y="1"/>
            <a:ext cx="6102825" cy="6858000"/>
          </a:xfrm>
          <a:prstGeom prst="rect">
            <a:avLst/>
          </a:prstGeom>
        </p:spPr>
      </p:pic>
    </p:spTree>
    <p:extLst>
      <p:ext uri="{BB962C8B-B14F-4D97-AF65-F5344CB8AC3E}">
        <p14:creationId xmlns:p14="http://schemas.microsoft.com/office/powerpoint/2010/main" val="266807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85E7C15-E41E-57E1-001E-8BC08A40821D}"/>
              </a:ext>
            </a:extLst>
          </p:cNvPr>
          <p:cNvSpPr>
            <a:spLocks noGrp="1"/>
          </p:cNvSpPr>
          <p:nvPr>
            <p:ph type="title"/>
          </p:nvPr>
        </p:nvSpPr>
        <p:spPr>
          <a:xfrm>
            <a:off x="761803" y="350196"/>
            <a:ext cx="4646904" cy="1624520"/>
          </a:xfrm>
        </p:spPr>
        <p:txBody>
          <a:bodyPr anchor="ctr">
            <a:normAutofit/>
          </a:bodyPr>
          <a:lstStyle/>
          <a:p>
            <a:r>
              <a:rPr lang="it-IT" dirty="0">
                <a:latin typeface="AngsanaUPC"/>
                <a:cs typeface="AngsanaUPC"/>
              </a:rPr>
              <a:t>Fonti</a:t>
            </a:r>
          </a:p>
        </p:txBody>
      </p:sp>
      <p:sp>
        <p:nvSpPr>
          <p:cNvPr id="3" name="Segnaposto contenuto 2">
            <a:extLst>
              <a:ext uri="{FF2B5EF4-FFF2-40B4-BE49-F238E27FC236}">
                <a16:creationId xmlns:a16="http://schemas.microsoft.com/office/drawing/2014/main" id="{5A3F10D5-D208-C679-71DA-39DC958222AF}"/>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0" indent="0">
              <a:buNone/>
            </a:pPr>
            <a:r>
              <a:rPr lang="it-IT" dirty="0">
                <a:latin typeface="AngsanaUPC"/>
                <a:cs typeface="AngsanaUPC"/>
              </a:rPr>
              <a:t>Per approfondire: documentazione ufficiale di SPID e CIE, studi sulle DID di </a:t>
            </a:r>
            <a:r>
              <a:rPr lang="it-IT" err="1">
                <a:latin typeface="AngsanaUPC"/>
                <a:cs typeface="AngsanaUPC"/>
              </a:rPr>
              <a:t>Ethereum</a:t>
            </a:r>
            <a:r>
              <a:rPr lang="it-IT" dirty="0">
                <a:latin typeface="AngsanaUPC"/>
                <a:cs typeface="AngsanaUPC"/>
              </a:rPr>
              <a:t> e rapporti dell’UE sull’identità digitale. </a:t>
            </a:r>
          </a:p>
        </p:txBody>
      </p:sp>
      <p:pic>
        <p:nvPicPr>
          <p:cNvPr id="4" name="Immagine 3" descr="Blockchain, potenzialità e possibili utilizzi nel mercato assicurativo. Lo  studio - I-Com, Istituto per la Competitività">
            <a:extLst>
              <a:ext uri="{FF2B5EF4-FFF2-40B4-BE49-F238E27FC236}">
                <a16:creationId xmlns:a16="http://schemas.microsoft.com/office/drawing/2014/main" id="{1E7EEE11-B2D8-5B7D-C7E0-4A4562EB8483}"/>
              </a:ext>
            </a:extLst>
          </p:cNvPr>
          <p:cNvPicPr>
            <a:picLocks noChangeAspect="1"/>
          </p:cNvPicPr>
          <p:nvPr/>
        </p:nvPicPr>
        <p:blipFill>
          <a:blip r:embed="rId2"/>
          <a:srcRect l="11740" r="11315" b="-177"/>
          <a:stretch/>
        </p:blipFill>
        <p:spPr>
          <a:xfrm>
            <a:off x="5612190" y="1"/>
            <a:ext cx="6575387" cy="6869979"/>
          </a:xfrm>
          <a:prstGeom prst="rect">
            <a:avLst/>
          </a:prstGeom>
        </p:spPr>
      </p:pic>
    </p:spTree>
    <p:extLst>
      <p:ext uri="{BB962C8B-B14F-4D97-AF65-F5344CB8AC3E}">
        <p14:creationId xmlns:p14="http://schemas.microsoft.com/office/powerpoint/2010/main" val="3183097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1048B5F-B5B6-BA29-C366-57B139F065AC}"/>
              </a:ext>
            </a:extLst>
          </p:cNvPr>
          <p:cNvSpPr>
            <a:spLocks noGrp="1"/>
          </p:cNvSpPr>
          <p:nvPr>
            <p:ph type="title"/>
          </p:nvPr>
        </p:nvSpPr>
        <p:spPr>
          <a:xfrm>
            <a:off x="761803" y="350196"/>
            <a:ext cx="4646904" cy="1624520"/>
          </a:xfrm>
        </p:spPr>
        <p:txBody>
          <a:bodyPr anchor="ctr">
            <a:normAutofit/>
          </a:bodyPr>
          <a:lstStyle/>
          <a:p>
            <a:r>
              <a:rPr lang="it-IT" dirty="0">
                <a:latin typeface="AngsanaUPC"/>
                <a:ea typeface="Calibri"/>
                <a:cs typeface="Calibri"/>
              </a:rPr>
              <a:t>Introduzione: identità digitale</a:t>
            </a:r>
          </a:p>
        </p:txBody>
      </p:sp>
      <p:sp>
        <p:nvSpPr>
          <p:cNvPr id="3" name="Segnaposto contenuto 2">
            <a:extLst>
              <a:ext uri="{FF2B5EF4-FFF2-40B4-BE49-F238E27FC236}">
                <a16:creationId xmlns:a16="http://schemas.microsoft.com/office/drawing/2014/main" id="{711F7F54-6839-FB1D-22CE-4FD50270255F}"/>
              </a:ext>
            </a:extLst>
          </p:cNvPr>
          <p:cNvSpPr>
            <a:spLocks noGrp="1"/>
          </p:cNvSpPr>
          <p:nvPr>
            <p:ph idx="1"/>
          </p:nvPr>
        </p:nvSpPr>
        <p:spPr>
          <a:xfrm>
            <a:off x="761802" y="2779486"/>
            <a:ext cx="4646905" cy="4072768"/>
          </a:xfrm>
        </p:spPr>
        <p:txBody>
          <a:bodyPr vert="horz" lIns="91440" tIns="45720" rIns="91440" bIns="45720" rtlCol="0" anchor="ctr">
            <a:normAutofit/>
          </a:bodyPr>
          <a:lstStyle/>
          <a:p>
            <a:pPr marL="0" indent="0">
              <a:buNone/>
            </a:pPr>
            <a:r>
              <a:rPr lang="it-IT" dirty="0">
                <a:latin typeface="AngsanaUPC"/>
                <a:ea typeface="+mn-lt"/>
                <a:cs typeface="+mn-lt"/>
              </a:rPr>
              <a:t>L’identità digitale è ormai una parte fondamentale della nostra vita quotidiana. Ogni giorno accediamo a servizi online che richiedono autenticazione: dallo SPID alla CIE, fino a nuove soluzioni emergenti basate su blockchain. In questa presentazione analizzeremo il funzionamento dei sistemi centralizzati e decentralizzati, valutandone vantaggi e svantaggi, e immaginando il futuro dell’identità digitale.</a:t>
            </a:r>
            <a:endParaRPr lang="it-IT" dirty="0">
              <a:latin typeface="AngsanaUPC"/>
            </a:endParaRPr>
          </a:p>
          <a:p>
            <a:pPr marL="0" indent="0">
              <a:buNone/>
            </a:pPr>
            <a:endParaRPr lang="it-IT" sz="2000"/>
          </a:p>
        </p:txBody>
      </p:sp>
      <p:pic>
        <p:nvPicPr>
          <p:cNvPr id="5" name="Immagine 4" descr="Nuovi avvisi per identità digitale (SPID/CIE), pagoPA e app IO. Anche le  Province possono fare richiesta. Scadenza 9 settembre 2022 - AliAutonomie">
            <a:extLst>
              <a:ext uri="{FF2B5EF4-FFF2-40B4-BE49-F238E27FC236}">
                <a16:creationId xmlns:a16="http://schemas.microsoft.com/office/drawing/2014/main" id="{C3FCB2D9-14D6-DB8A-A0F3-E94FA3B29188}"/>
              </a:ext>
            </a:extLst>
          </p:cNvPr>
          <p:cNvPicPr>
            <a:picLocks noChangeAspect="1"/>
          </p:cNvPicPr>
          <p:nvPr/>
        </p:nvPicPr>
        <p:blipFill>
          <a:blip r:embed="rId2"/>
          <a:srcRect l="24442" r="26576"/>
          <a:stretch/>
        </p:blipFill>
        <p:spPr>
          <a:xfrm>
            <a:off x="6096000" y="1"/>
            <a:ext cx="6107652" cy="6858075"/>
          </a:xfrm>
          <a:prstGeom prst="rect">
            <a:avLst/>
          </a:prstGeom>
        </p:spPr>
      </p:pic>
    </p:spTree>
    <p:extLst>
      <p:ext uri="{BB962C8B-B14F-4D97-AF65-F5344CB8AC3E}">
        <p14:creationId xmlns:p14="http://schemas.microsoft.com/office/powerpoint/2010/main" val="3455598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27D05E2-1065-DFAE-756D-F026A2D20364}"/>
              </a:ext>
            </a:extLst>
          </p:cNvPr>
          <p:cNvSpPr>
            <a:spLocks noGrp="1"/>
          </p:cNvSpPr>
          <p:nvPr>
            <p:ph type="title"/>
          </p:nvPr>
        </p:nvSpPr>
        <p:spPr>
          <a:xfrm>
            <a:off x="761803" y="350196"/>
            <a:ext cx="4646904" cy="1624520"/>
          </a:xfrm>
        </p:spPr>
        <p:txBody>
          <a:bodyPr anchor="ctr">
            <a:normAutofit/>
          </a:bodyPr>
          <a:lstStyle/>
          <a:p>
            <a:r>
              <a:rPr lang="it-IT" dirty="0">
                <a:latin typeface="AngsanaUPC"/>
                <a:cs typeface="AngsanaUPC"/>
              </a:rPr>
              <a:t>Cos'è l'Identità Digitale?</a:t>
            </a:r>
          </a:p>
        </p:txBody>
      </p:sp>
      <p:sp>
        <p:nvSpPr>
          <p:cNvPr id="3" name="Segnaposto contenuto 2">
            <a:extLst>
              <a:ext uri="{FF2B5EF4-FFF2-40B4-BE49-F238E27FC236}">
                <a16:creationId xmlns:a16="http://schemas.microsoft.com/office/drawing/2014/main" id="{69B5980E-2584-7C15-1B16-EB4735A465A4}"/>
              </a:ext>
            </a:extLst>
          </p:cNvPr>
          <p:cNvSpPr>
            <a:spLocks noGrp="1"/>
          </p:cNvSpPr>
          <p:nvPr>
            <p:ph idx="1"/>
          </p:nvPr>
        </p:nvSpPr>
        <p:spPr>
          <a:xfrm>
            <a:off x="761802" y="2634343"/>
            <a:ext cx="4646905" cy="4217910"/>
          </a:xfrm>
        </p:spPr>
        <p:txBody>
          <a:bodyPr vert="horz" lIns="91440" tIns="45720" rIns="91440" bIns="45720" rtlCol="0" anchor="ctr">
            <a:normAutofit lnSpcReduction="10000"/>
          </a:bodyPr>
          <a:lstStyle/>
          <a:p>
            <a:pPr marL="0" indent="0">
              <a:buNone/>
            </a:pPr>
            <a:r>
              <a:rPr lang="it-IT" dirty="0">
                <a:latin typeface="AngsanaUPC"/>
                <a:ea typeface="+mn-lt"/>
                <a:cs typeface="+mn-lt"/>
              </a:rPr>
              <a:t>L’identità digitale rappresenta l’insieme delle informazioni che identificano una persona nel mondo online. È l’equivalente digitale di un documento fisico, ma con implicazioni molto più ampie. In passato, l’identificazione era legata esclusivamente a documenti cartacei; oggi, invece, possiamo accedere ai servizi pubblici e privati semplicemente con credenziali digitali. Questo cambiamento ha reso necessario un maggiore controllo della sicurezza e della privacy dei dati personali.</a:t>
            </a:r>
            <a:endParaRPr lang="it-IT" dirty="0">
              <a:latin typeface="AngsanaUPC"/>
            </a:endParaRPr>
          </a:p>
          <a:p>
            <a:pPr marL="0" indent="0">
              <a:buNone/>
            </a:pPr>
            <a:endParaRPr lang="it-IT" sz="1900"/>
          </a:p>
        </p:txBody>
      </p:sp>
      <p:pic>
        <p:nvPicPr>
          <p:cNvPr id="4" name="Immagine 3" descr="La crisi di identità dell'identità digitale - ICT Security Magazine">
            <a:extLst>
              <a:ext uri="{FF2B5EF4-FFF2-40B4-BE49-F238E27FC236}">
                <a16:creationId xmlns:a16="http://schemas.microsoft.com/office/drawing/2014/main" id="{62236B0B-5DC1-1959-8028-B26F08CDBFB5}"/>
              </a:ext>
            </a:extLst>
          </p:cNvPr>
          <p:cNvPicPr>
            <a:picLocks noChangeAspect="1"/>
          </p:cNvPicPr>
          <p:nvPr/>
        </p:nvPicPr>
        <p:blipFill>
          <a:blip r:embed="rId2"/>
          <a:srcRect l="15183" r="15185" b="2"/>
          <a:stretch/>
        </p:blipFill>
        <p:spPr>
          <a:xfrm>
            <a:off x="6096000" y="1"/>
            <a:ext cx="6102825" cy="6858000"/>
          </a:xfrm>
          <a:prstGeom prst="rect">
            <a:avLst/>
          </a:prstGeom>
        </p:spPr>
      </p:pic>
    </p:spTree>
    <p:extLst>
      <p:ext uri="{BB962C8B-B14F-4D97-AF65-F5344CB8AC3E}">
        <p14:creationId xmlns:p14="http://schemas.microsoft.com/office/powerpoint/2010/main" val="2319747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D593E0-EBFC-BBD5-F12C-22B0845A90F2}"/>
              </a:ext>
            </a:extLst>
          </p:cNvPr>
          <p:cNvSpPr>
            <a:spLocks noGrp="1"/>
          </p:cNvSpPr>
          <p:nvPr>
            <p:ph type="title"/>
          </p:nvPr>
        </p:nvSpPr>
        <p:spPr>
          <a:xfrm>
            <a:off x="326375" y="338101"/>
            <a:ext cx="5505665" cy="1624520"/>
          </a:xfrm>
        </p:spPr>
        <p:txBody>
          <a:bodyPr anchor="ctr">
            <a:noAutofit/>
          </a:bodyPr>
          <a:lstStyle/>
          <a:p>
            <a:r>
              <a:rPr lang="it-IT" dirty="0">
                <a:latin typeface="AngsanaUPC"/>
                <a:cs typeface="AngsanaUPC"/>
              </a:rPr>
              <a:t>Come funzione lo SPID (Sistema Pubblico di Identità Digitale)</a:t>
            </a:r>
          </a:p>
        </p:txBody>
      </p:sp>
      <p:sp>
        <p:nvSpPr>
          <p:cNvPr id="3" name="Segnaposto contenuto 2">
            <a:extLst>
              <a:ext uri="{FF2B5EF4-FFF2-40B4-BE49-F238E27FC236}">
                <a16:creationId xmlns:a16="http://schemas.microsoft.com/office/drawing/2014/main" id="{A51D0619-9796-DF49-8B90-ABF6A5CE7A8B}"/>
              </a:ext>
            </a:extLst>
          </p:cNvPr>
          <p:cNvSpPr>
            <a:spLocks noGrp="1"/>
          </p:cNvSpPr>
          <p:nvPr>
            <p:ph idx="1"/>
          </p:nvPr>
        </p:nvSpPr>
        <p:spPr>
          <a:xfrm>
            <a:off x="302184" y="2973010"/>
            <a:ext cx="5505666" cy="3770387"/>
          </a:xfrm>
        </p:spPr>
        <p:txBody>
          <a:bodyPr vert="horz" lIns="91440" tIns="45720" rIns="91440" bIns="45720" rtlCol="0" anchor="ctr">
            <a:noAutofit/>
          </a:bodyPr>
          <a:lstStyle/>
          <a:p>
            <a:pPr marL="0" indent="0">
              <a:buNone/>
            </a:pPr>
            <a:r>
              <a:rPr lang="it-IT" sz="2400" dirty="0">
                <a:latin typeface="AngsanaUPC"/>
                <a:cs typeface="AngsanaUPC"/>
              </a:rPr>
              <a:t>SPID </a:t>
            </a:r>
            <a:r>
              <a:rPr lang="it-IT" sz="2400" dirty="0">
                <a:latin typeface="AngsanaUPC"/>
                <a:ea typeface="+mn-lt"/>
                <a:cs typeface="+mn-lt"/>
              </a:rPr>
              <a:t>è un sistema di autenticazione digitale promosso dal governo italiano che consente ai cittadini e alle imprese di accedere ai servizi online della pubblica amministrazione e di enti privati aderenti. Si basa su credenziali uniche rilasciate da Identity Provider accreditati, come Poste Italiane, Aruba e </a:t>
            </a:r>
            <a:r>
              <a:rPr lang="it-IT" sz="2400" err="1">
                <a:latin typeface="AngsanaUPC"/>
                <a:ea typeface="+mn-lt"/>
                <a:cs typeface="+mn-lt"/>
              </a:rPr>
              <a:t>InfoCert</a:t>
            </a:r>
            <a:r>
              <a:rPr lang="it-IT" sz="2400" dirty="0">
                <a:latin typeface="AngsanaUPC"/>
                <a:ea typeface="+mn-lt"/>
                <a:cs typeface="+mn-lt"/>
              </a:rPr>
              <a:t>. Il sistema è strutturato su tre livelli di sicurezza:</a:t>
            </a:r>
            <a:endParaRPr lang="it-IT" sz="2400" dirty="0">
              <a:latin typeface="AngsanaUPC"/>
              <a:cs typeface="AngsanaUPC"/>
            </a:endParaRPr>
          </a:p>
          <a:p>
            <a:pPr marL="0" indent="0">
              <a:buNone/>
            </a:pPr>
            <a:r>
              <a:rPr lang="it-IT" sz="2400" dirty="0">
                <a:latin typeface="AngsanaUPC"/>
                <a:ea typeface="+mn-lt"/>
                <a:cs typeface="+mn-lt"/>
              </a:rPr>
              <a:t>→Livello 1: Accesso con username e password.</a:t>
            </a:r>
            <a:endParaRPr lang="it-IT" sz="2400" dirty="0">
              <a:latin typeface="AngsanaUPC"/>
              <a:cs typeface="AngsanaUPC"/>
            </a:endParaRPr>
          </a:p>
          <a:p>
            <a:pPr marL="0" indent="0">
              <a:buNone/>
            </a:pPr>
            <a:r>
              <a:rPr lang="it-IT" sz="2400" dirty="0">
                <a:latin typeface="AngsanaUPC"/>
                <a:ea typeface="+mn-lt"/>
                <a:cs typeface="+mn-lt"/>
              </a:rPr>
              <a:t>→Livello 2: Autenticazione a due fattori (OTP via SMS o app).</a:t>
            </a:r>
            <a:endParaRPr lang="it-IT" sz="2400" dirty="0">
              <a:latin typeface="AngsanaUPC"/>
              <a:cs typeface="AngsanaUPC"/>
            </a:endParaRPr>
          </a:p>
          <a:p>
            <a:pPr marL="0" indent="0">
              <a:buNone/>
            </a:pPr>
            <a:r>
              <a:rPr lang="it-IT" sz="2400" dirty="0">
                <a:latin typeface="AngsanaUPC"/>
                <a:ea typeface="+mn-lt"/>
                <a:cs typeface="+mn-lt"/>
              </a:rPr>
              <a:t>→Livello 3: Uso di smart card o chiavi crittografiche per una sicurezza avanzata.</a:t>
            </a:r>
            <a:endParaRPr lang="it-IT" sz="2400" dirty="0">
              <a:latin typeface="AngsanaUPC"/>
              <a:cs typeface="AngsanaUPC"/>
            </a:endParaRPr>
          </a:p>
          <a:p>
            <a:pPr marL="0" indent="0">
              <a:buNone/>
            </a:pPr>
            <a:endParaRPr lang="it-IT" sz="1700"/>
          </a:p>
        </p:txBody>
      </p:sp>
      <p:pic>
        <p:nvPicPr>
          <p:cNvPr id="4" name="Immagine 3" descr="SPID: utenti raddoppiati nel 2021. Siamo a 26,1 milioni di iscritti - BitMat">
            <a:extLst>
              <a:ext uri="{FF2B5EF4-FFF2-40B4-BE49-F238E27FC236}">
                <a16:creationId xmlns:a16="http://schemas.microsoft.com/office/drawing/2014/main" id="{B2906154-ED73-6D73-907F-7BAE7530C34D}"/>
              </a:ext>
            </a:extLst>
          </p:cNvPr>
          <p:cNvPicPr>
            <a:picLocks noChangeAspect="1"/>
          </p:cNvPicPr>
          <p:nvPr/>
        </p:nvPicPr>
        <p:blipFill>
          <a:blip r:embed="rId2"/>
          <a:srcRect l="13492" r="36409"/>
          <a:stretch/>
        </p:blipFill>
        <p:spPr>
          <a:xfrm>
            <a:off x="6096000" y="1"/>
            <a:ext cx="6108104" cy="6858006"/>
          </a:xfrm>
          <a:prstGeom prst="rect">
            <a:avLst/>
          </a:prstGeom>
        </p:spPr>
      </p:pic>
    </p:spTree>
    <p:extLst>
      <p:ext uri="{BB962C8B-B14F-4D97-AF65-F5344CB8AC3E}">
        <p14:creationId xmlns:p14="http://schemas.microsoft.com/office/powerpoint/2010/main" val="3892274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9B29E2F-4EF1-43AA-A74E-EA9CF3528D9B}"/>
              </a:ext>
            </a:extLst>
          </p:cNvPr>
          <p:cNvSpPr>
            <a:spLocks noGrp="1"/>
          </p:cNvSpPr>
          <p:nvPr>
            <p:ph type="title"/>
          </p:nvPr>
        </p:nvSpPr>
        <p:spPr>
          <a:xfrm>
            <a:off x="761803" y="350196"/>
            <a:ext cx="4646904" cy="1624520"/>
          </a:xfrm>
        </p:spPr>
        <p:txBody>
          <a:bodyPr anchor="ctr">
            <a:normAutofit/>
          </a:bodyPr>
          <a:lstStyle/>
          <a:p>
            <a:r>
              <a:rPr lang="it-IT" dirty="0">
                <a:latin typeface="AngsanaUPC"/>
                <a:cs typeface="AngsanaUPC"/>
              </a:rPr>
              <a:t>Come funziona la CIE (Carta d’Identità Elettronica)</a:t>
            </a:r>
          </a:p>
        </p:txBody>
      </p:sp>
      <p:sp>
        <p:nvSpPr>
          <p:cNvPr id="3" name="Segnaposto contenuto 2">
            <a:extLst>
              <a:ext uri="{FF2B5EF4-FFF2-40B4-BE49-F238E27FC236}">
                <a16:creationId xmlns:a16="http://schemas.microsoft.com/office/drawing/2014/main" id="{631D084A-0953-18D6-01EF-17E1DE9280DD}"/>
              </a:ext>
            </a:extLst>
          </p:cNvPr>
          <p:cNvSpPr>
            <a:spLocks noGrp="1"/>
          </p:cNvSpPr>
          <p:nvPr>
            <p:ph idx="1"/>
          </p:nvPr>
        </p:nvSpPr>
        <p:spPr>
          <a:xfrm>
            <a:off x="519898" y="2743200"/>
            <a:ext cx="4888809" cy="3867149"/>
          </a:xfrm>
        </p:spPr>
        <p:txBody>
          <a:bodyPr vert="horz" lIns="91440" tIns="45720" rIns="91440" bIns="45720" rtlCol="0" anchor="ctr">
            <a:noAutofit/>
          </a:bodyPr>
          <a:lstStyle/>
          <a:p>
            <a:pPr marL="0" indent="0">
              <a:buNone/>
            </a:pPr>
            <a:r>
              <a:rPr lang="it-IT" sz="2400" dirty="0">
                <a:latin typeface="AngsanaUPC"/>
                <a:ea typeface="+mn-lt"/>
                <a:cs typeface="+mn-lt"/>
              </a:rPr>
              <a:t>La CIE è un documento d’identità in formato elettronico rilasciato dallo Stato italiano. Contiene un microchip NFC che permette l’autenticazione sicura nei servizi digitali. </a:t>
            </a:r>
          </a:p>
          <a:p>
            <a:pPr marL="0" indent="0">
              <a:buNone/>
            </a:pPr>
            <a:r>
              <a:rPr lang="it-IT" sz="2400" dirty="0">
                <a:latin typeface="AngsanaUPC"/>
                <a:ea typeface="+mn-lt"/>
                <a:cs typeface="+mn-lt"/>
              </a:rPr>
              <a:t>Il suo utilizzo richiede:</a:t>
            </a:r>
            <a:endParaRPr lang="it-IT" sz="2400">
              <a:latin typeface="AngsanaUPC"/>
              <a:cs typeface="AngsanaUPC"/>
            </a:endParaRPr>
          </a:p>
          <a:p>
            <a:pPr marL="457200" indent="-457200">
              <a:buFont typeface="Calibri" panose="020B0604020202020204" pitchFamily="34" charset="0"/>
              <a:buChar char="-"/>
            </a:pPr>
            <a:r>
              <a:rPr lang="it-IT" sz="2400" dirty="0">
                <a:latin typeface="AngsanaUPC"/>
                <a:ea typeface="+mn-lt"/>
                <a:cs typeface="+mn-lt"/>
              </a:rPr>
              <a:t>Un lettore NFC o uno smartphone compatibile.</a:t>
            </a:r>
            <a:endParaRPr lang="it-IT" sz="2400">
              <a:latin typeface="AngsanaUPC"/>
              <a:cs typeface="AngsanaUPC"/>
            </a:endParaRPr>
          </a:p>
          <a:p>
            <a:pPr marL="457200" indent="-457200">
              <a:buFont typeface="Calibri" panose="020B0604020202020204" pitchFamily="34" charset="0"/>
              <a:buChar char="-"/>
            </a:pPr>
            <a:r>
              <a:rPr lang="it-IT" sz="2400" dirty="0">
                <a:latin typeface="AngsanaUPC"/>
                <a:ea typeface="+mn-lt"/>
                <a:cs typeface="+mn-lt"/>
              </a:rPr>
              <a:t>L’inserimento di un PIN a due livelli per verificare l’identità dell’utente.</a:t>
            </a:r>
            <a:endParaRPr lang="it-IT" sz="2400">
              <a:latin typeface="AngsanaUPC"/>
              <a:cs typeface="AngsanaUPC"/>
            </a:endParaRPr>
          </a:p>
          <a:p>
            <a:pPr marL="457200" indent="-457200">
              <a:buFont typeface="Calibri" panose="020B0604020202020204" pitchFamily="34" charset="0"/>
              <a:buChar char="-"/>
            </a:pPr>
            <a:r>
              <a:rPr lang="it-IT" sz="2400" err="1">
                <a:latin typeface="AngsanaUPC"/>
                <a:ea typeface="+mn-lt"/>
                <a:cs typeface="+mn-lt"/>
              </a:rPr>
              <a:t>Un’app</a:t>
            </a:r>
            <a:r>
              <a:rPr lang="it-IT" sz="2400" dirty="0">
                <a:latin typeface="AngsanaUPC"/>
                <a:ea typeface="+mn-lt"/>
                <a:cs typeface="+mn-lt"/>
              </a:rPr>
              <a:t> dedicata per interagire con i portali abilitati.</a:t>
            </a:r>
            <a:endParaRPr lang="it-IT" sz="2400">
              <a:latin typeface="AngsanaUPC"/>
              <a:cs typeface="AngsanaUPC"/>
            </a:endParaRPr>
          </a:p>
          <a:p>
            <a:pPr marL="0" indent="0">
              <a:buNone/>
            </a:pPr>
            <a:endParaRPr lang="it-IT" sz="1600"/>
          </a:p>
        </p:txBody>
      </p:sp>
      <p:pic>
        <p:nvPicPr>
          <p:cNvPr id="4" name="Immagine 3" descr="La carta d'identità elettronica (CIE) come chiave per accedere ai servizi  online: l'app CieID - Associazione Cittadinanza Digitale">
            <a:extLst>
              <a:ext uri="{FF2B5EF4-FFF2-40B4-BE49-F238E27FC236}">
                <a16:creationId xmlns:a16="http://schemas.microsoft.com/office/drawing/2014/main" id="{68B1072D-9F70-169D-190B-6FB8307EB518}"/>
              </a:ext>
            </a:extLst>
          </p:cNvPr>
          <p:cNvPicPr>
            <a:picLocks noChangeAspect="1"/>
          </p:cNvPicPr>
          <p:nvPr/>
        </p:nvPicPr>
        <p:blipFill>
          <a:blip r:embed="rId2"/>
          <a:srcRect l="20983" r="18465" b="-177"/>
          <a:stretch/>
        </p:blipFill>
        <p:spPr>
          <a:xfrm>
            <a:off x="6096000" y="1"/>
            <a:ext cx="6106718" cy="6870049"/>
          </a:xfrm>
          <a:prstGeom prst="rect">
            <a:avLst/>
          </a:prstGeom>
        </p:spPr>
      </p:pic>
    </p:spTree>
    <p:extLst>
      <p:ext uri="{BB962C8B-B14F-4D97-AF65-F5344CB8AC3E}">
        <p14:creationId xmlns:p14="http://schemas.microsoft.com/office/powerpoint/2010/main" val="213761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573BE61-F550-63CD-7FD9-A213D8FF77EA}"/>
              </a:ext>
            </a:extLst>
          </p:cNvPr>
          <p:cNvSpPr>
            <a:spLocks noGrp="1"/>
          </p:cNvSpPr>
          <p:nvPr>
            <p:ph type="title"/>
          </p:nvPr>
        </p:nvSpPr>
        <p:spPr>
          <a:xfrm>
            <a:off x="461014" y="330143"/>
            <a:ext cx="5188325" cy="1624520"/>
          </a:xfrm>
        </p:spPr>
        <p:txBody>
          <a:bodyPr anchor="ctr">
            <a:normAutofit/>
          </a:bodyPr>
          <a:lstStyle/>
          <a:p>
            <a:r>
              <a:rPr lang="it-IT" dirty="0">
                <a:latin typeface="AngsanaUPC"/>
                <a:cs typeface="AngsanaUPC"/>
              </a:rPr>
              <a:t>Problemi dei Sistemi Tradizionali</a:t>
            </a:r>
          </a:p>
        </p:txBody>
      </p:sp>
      <p:sp>
        <p:nvSpPr>
          <p:cNvPr id="3" name="Segnaposto contenuto 2">
            <a:extLst>
              <a:ext uri="{FF2B5EF4-FFF2-40B4-BE49-F238E27FC236}">
                <a16:creationId xmlns:a16="http://schemas.microsoft.com/office/drawing/2014/main" id="{DE714255-D305-EB9A-BB9E-2D2587260164}"/>
              </a:ext>
            </a:extLst>
          </p:cNvPr>
          <p:cNvSpPr>
            <a:spLocks noGrp="1"/>
          </p:cNvSpPr>
          <p:nvPr>
            <p:ph idx="1"/>
          </p:nvPr>
        </p:nvSpPr>
        <p:spPr>
          <a:xfrm>
            <a:off x="521171" y="3154279"/>
            <a:ext cx="4887535" cy="3613149"/>
          </a:xfrm>
        </p:spPr>
        <p:txBody>
          <a:bodyPr vert="horz" lIns="91440" tIns="45720" rIns="91440" bIns="45720" rtlCol="0" anchor="ctr">
            <a:noAutofit/>
          </a:bodyPr>
          <a:lstStyle/>
          <a:p>
            <a:pPr marL="0" indent="0">
              <a:buNone/>
            </a:pPr>
            <a:r>
              <a:rPr lang="it-IT" dirty="0">
                <a:latin typeface="AngsanaUPC"/>
                <a:ea typeface="+mn-lt"/>
                <a:cs typeface="+mn-lt"/>
              </a:rPr>
              <a:t>Uno dei principali problemi dell’identità digitale tradizionale è la dipendenza da autorità centrali. Se un provider SPID viene compromesso, milioni di utenti potrebbero vedere esposti i propri dati. Inoltre, il controllo dell’identità è nelle mani di pochi enti, che possono decidere chi ha accesso e chi no. Infine, la gestione della privacy non è sempre trasparente: i dati degli utenti possono essere raccolti, analizzati e persino venduti a terzi.</a:t>
            </a:r>
            <a:endParaRPr lang="it-IT">
              <a:latin typeface="AngsanaUPC"/>
              <a:cs typeface="AngsanaUPC"/>
            </a:endParaRPr>
          </a:p>
          <a:p>
            <a:pPr marL="0" indent="0">
              <a:buNone/>
            </a:pPr>
            <a:endParaRPr lang="it-IT" sz="2000"/>
          </a:p>
        </p:txBody>
      </p:sp>
      <p:pic>
        <p:nvPicPr>
          <p:cNvPr id="4" name="Immagine 3" descr="SPID – Sistema Pubblico di Identità Digitale – Consolato Generale d'Italia  Rosario">
            <a:extLst>
              <a:ext uri="{FF2B5EF4-FFF2-40B4-BE49-F238E27FC236}">
                <a16:creationId xmlns:a16="http://schemas.microsoft.com/office/drawing/2014/main" id="{BBB25B1A-AAA9-C82A-1854-F582A44895C3}"/>
              </a:ext>
            </a:extLst>
          </p:cNvPr>
          <p:cNvPicPr>
            <a:picLocks noChangeAspect="1"/>
          </p:cNvPicPr>
          <p:nvPr/>
        </p:nvPicPr>
        <p:blipFill>
          <a:blip r:embed="rId2"/>
          <a:srcRect l="661" r="3517"/>
          <a:stretch/>
        </p:blipFill>
        <p:spPr>
          <a:xfrm>
            <a:off x="5410881" y="1"/>
            <a:ext cx="6774781" cy="6858000"/>
          </a:xfrm>
          <a:prstGeom prst="rect">
            <a:avLst/>
          </a:prstGeom>
        </p:spPr>
      </p:pic>
    </p:spTree>
    <p:extLst>
      <p:ext uri="{BB962C8B-B14F-4D97-AF65-F5344CB8AC3E}">
        <p14:creationId xmlns:p14="http://schemas.microsoft.com/office/powerpoint/2010/main" val="790552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5F5356D-9584-66D0-DB28-DB60035BAE6A}"/>
              </a:ext>
            </a:extLst>
          </p:cNvPr>
          <p:cNvSpPr>
            <a:spLocks noGrp="1"/>
          </p:cNvSpPr>
          <p:nvPr>
            <p:ph type="title"/>
          </p:nvPr>
        </p:nvSpPr>
        <p:spPr>
          <a:xfrm>
            <a:off x="761803" y="350196"/>
            <a:ext cx="4646904" cy="1624520"/>
          </a:xfrm>
        </p:spPr>
        <p:txBody>
          <a:bodyPr anchor="ctr">
            <a:normAutofit/>
          </a:bodyPr>
          <a:lstStyle/>
          <a:p>
            <a:r>
              <a:rPr lang="it-IT" dirty="0">
                <a:latin typeface="AngsanaUPC"/>
                <a:cs typeface="AngsanaUPC"/>
              </a:rPr>
              <a:t>Soluzione Web3: Identità Decentralizzata (DID)</a:t>
            </a:r>
          </a:p>
        </p:txBody>
      </p:sp>
      <p:sp>
        <p:nvSpPr>
          <p:cNvPr id="3" name="Segnaposto contenuto 2">
            <a:extLst>
              <a:ext uri="{FF2B5EF4-FFF2-40B4-BE49-F238E27FC236}">
                <a16:creationId xmlns:a16="http://schemas.microsoft.com/office/drawing/2014/main" id="{1A45A50C-0256-0FB2-93FF-82D0850DD5FF}"/>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0" indent="0">
              <a:buNone/>
            </a:pPr>
            <a:r>
              <a:rPr lang="it-IT" dirty="0">
                <a:latin typeface="AngsanaUPC"/>
                <a:ea typeface="+mn-lt"/>
                <a:cs typeface="+mn-lt"/>
              </a:rPr>
              <a:t>Il DID è un sistema basato su blockchain che consente agli utenti di creare e gestire la propria identità digitale senza intermediari. Garantisce maggiore sicurezza e controllo sui dati personali, riducendo il rischio di furto d’identità e permettendo l'autenticazione senza condividere informazioni sensibili.</a:t>
            </a:r>
            <a:br>
              <a:rPr lang="it-IT" sz="2000" dirty="0">
                <a:ea typeface="+mn-lt"/>
                <a:cs typeface="+mn-lt"/>
              </a:rPr>
            </a:br>
            <a:endParaRPr lang="it-IT" sz="2000"/>
          </a:p>
          <a:p>
            <a:pPr marL="0" indent="0">
              <a:buNone/>
            </a:pPr>
            <a:endParaRPr lang="it-IT" sz="2000"/>
          </a:p>
        </p:txBody>
      </p:sp>
      <p:pic>
        <p:nvPicPr>
          <p:cNvPr id="4" name="Immagine 3" descr="Self-Sovereign Identity, identità digitale del futuro - Superchio">
            <a:extLst>
              <a:ext uri="{FF2B5EF4-FFF2-40B4-BE49-F238E27FC236}">
                <a16:creationId xmlns:a16="http://schemas.microsoft.com/office/drawing/2014/main" id="{2396DE32-0D15-D78E-FD9A-A98D6CDC88A0}"/>
              </a:ext>
            </a:extLst>
          </p:cNvPr>
          <p:cNvPicPr>
            <a:picLocks noChangeAspect="1"/>
          </p:cNvPicPr>
          <p:nvPr/>
        </p:nvPicPr>
        <p:blipFill>
          <a:blip r:embed="rId2"/>
          <a:srcRect l="39349" r="10596"/>
          <a:stretch/>
        </p:blipFill>
        <p:spPr>
          <a:xfrm>
            <a:off x="6096000" y="1"/>
            <a:ext cx="6102825" cy="6858000"/>
          </a:xfrm>
          <a:prstGeom prst="rect">
            <a:avLst/>
          </a:prstGeom>
        </p:spPr>
      </p:pic>
    </p:spTree>
    <p:extLst>
      <p:ext uri="{BB962C8B-B14F-4D97-AF65-F5344CB8AC3E}">
        <p14:creationId xmlns:p14="http://schemas.microsoft.com/office/powerpoint/2010/main" val="375878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5AC12E7-C866-6A95-16D3-411A181672CD}"/>
              </a:ext>
            </a:extLst>
          </p:cNvPr>
          <p:cNvSpPr>
            <a:spLocks noGrp="1"/>
          </p:cNvSpPr>
          <p:nvPr>
            <p:ph type="title"/>
          </p:nvPr>
        </p:nvSpPr>
        <p:spPr>
          <a:xfrm>
            <a:off x="495708" y="350196"/>
            <a:ext cx="4912999" cy="1624520"/>
          </a:xfrm>
        </p:spPr>
        <p:txBody>
          <a:bodyPr anchor="ctr">
            <a:noAutofit/>
          </a:bodyPr>
          <a:lstStyle/>
          <a:p>
            <a:r>
              <a:rPr lang="it-IT" dirty="0">
                <a:latin typeface="AngsanaUPC"/>
                <a:cs typeface="AngsanaUPC"/>
              </a:rPr>
              <a:t>Confronto tra Identità Tradizionale e Decentralizzata</a:t>
            </a:r>
          </a:p>
        </p:txBody>
      </p:sp>
      <p:sp>
        <p:nvSpPr>
          <p:cNvPr id="3" name="Segnaposto contenuto 2">
            <a:extLst>
              <a:ext uri="{FF2B5EF4-FFF2-40B4-BE49-F238E27FC236}">
                <a16:creationId xmlns:a16="http://schemas.microsoft.com/office/drawing/2014/main" id="{2F6BDF7C-7BE8-060F-4DE9-336891C493FE}"/>
              </a:ext>
            </a:extLst>
          </p:cNvPr>
          <p:cNvSpPr>
            <a:spLocks noGrp="1"/>
          </p:cNvSpPr>
          <p:nvPr>
            <p:ph idx="1"/>
          </p:nvPr>
        </p:nvSpPr>
        <p:spPr>
          <a:xfrm>
            <a:off x="495707" y="2743200"/>
            <a:ext cx="4913000" cy="3927625"/>
          </a:xfrm>
        </p:spPr>
        <p:txBody>
          <a:bodyPr vert="horz" lIns="91440" tIns="45720" rIns="91440" bIns="45720" rtlCol="0" anchor="ctr">
            <a:noAutofit/>
          </a:bodyPr>
          <a:lstStyle/>
          <a:p>
            <a:pPr marL="0" indent="0">
              <a:buNone/>
            </a:pPr>
            <a:r>
              <a:rPr lang="it-IT" dirty="0">
                <a:latin typeface="AngsanaUPC"/>
                <a:ea typeface="+mn-lt"/>
                <a:cs typeface="+mn-lt"/>
              </a:rPr>
              <a:t>Rispetto ai sistemi centralizzati come SPID e CIE, l’identità decentralizzata offre maggiore autonomia agli utenti. Con una DID, è possibile accedere ai servizi senza dover condividere informazioni sensibili con provider esterni. Tuttavia, questa tecnologia è ancora in fase di sviluppo e presenta alcune problematiche, come la necessità di un’infrastruttura solida e la difficoltà di adozione su larga scala.</a:t>
            </a:r>
            <a:endParaRPr lang="it-IT" dirty="0">
              <a:latin typeface="AngsanaUPC"/>
            </a:endParaRPr>
          </a:p>
          <a:p>
            <a:pPr marL="0" indent="0">
              <a:buNone/>
            </a:pPr>
            <a:endParaRPr lang="it-IT" sz="2000"/>
          </a:p>
        </p:txBody>
      </p:sp>
      <p:pic>
        <p:nvPicPr>
          <p:cNvPr id="5" name="Immagine 4" descr="Il Sistema Pubblico di Identità Digitale (SPID) in prospettiva europea: un  esempio di &quot;disruptive innovation&quot; decisiva per il rapporto Stato-cittadini  - ICT Security Magazine">
            <a:extLst>
              <a:ext uri="{FF2B5EF4-FFF2-40B4-BE49-F238E27FC236}">
                <a16:creationId xmlns:a16="http://schemas.microsoft.com/office/drawing/2014/main" id="{205581AE-6239-3C39-EE4C-CA9BEAA60085}"/>
              </a:ext>
            </a:extLst>
          </p:cNvPr>
          <p:cNvPicPr>
            <a:picLocks noChangeAspect="1"/>
          </p:cNvPicPr>
          <p:nvPr/>
        </p:nvPicPr>
        <p:blipFill>
          <a:blip r:embed="rId2"/>
          <a:srcRect l="14570" r="15798" b="2"/>
          <a:stretch/>
        </p:blipFill>
        <p:spPr>
          <a:xfrm>
            <a:off x="6096000" y="1"/>
            <a:ext cx="6102825" cy="6858000"/>
          </a:xfrm>
          <a:prstGeom prst="rect">
            <a:avLst/>
          </a:prstGeom>
        </p:spPr>
      </p:pic>
    </p:spTree>
    <p:extLst>
      <p:ext uri="{BB962C8B-B14F-4D97-AF65-F5344CB8AC3E}">
        <p14:creationId xmlns:p14="http://schemas.microsoft.com/office/powerpoint/2010/main" val="2069962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508D7FD-C226-413D-AFFC-81ADFDE5C353}"/>
              </a:ext>
            </a:extLst>
          </p:cNvPr>
          <p:cNvSpPr>
            <a:spLocks noGrp="1"/>
          </p:cNvSpPr>
          <p:nvPr>
            <p:ph type="title"/>
          </p:nvPr>
        </p:nvSpPr>
        <p:spPr>
          <a:xfrm>
            <a:off x="761803" y="350196"/>
            <a:ext cx="4646904" cy="1624520"/>
          </a:xfrm>
        </p:spPr>
        <p:txBody>
          <a:bodyPr anchor="ctr">
            <a:normAutofit/>
          </a:bodyPr>
          <a:lstStyle/>
          <a:p>
            <a:r>
              <a:rPr lang="it-IT" dirty="0">
                <a:latin typeface="AngsanaUPC"/>
                <a:cs typeface="AngsanaUPC"/>
              </a:rPr>
              <a:t>Caso Pratico: Creare un DID su </a:t>
            </a:r>
            <a:r>
              <a:rPr lang="it-IT" err="1">
                <a:latin typeface="AngsanaUPC"/>
                <a:cs typeface="AngsanaUPC"/>
              </a:rPr>
              <a:t>Ethereum</a:t>
            </a:r>
            <a:endParaRPr lang="it-IT" sz="4000" dirty="0">
              <a:latin typeface="AngsanaUPC"/>
              <a:cs typeface="AngsanaUPC"/>
            </a:endParaRPr>
          </a:p>
        </p:txBody>
      </p:sp>
      <p:sp>
        <p:nvSpPr>
          <p:cNvPr id="3" name="Segnaposto contenuto 2">
            <a:extLst>
              <a:ext uri="{FF2B5EF4-FFF2-40B4-BE49-F238E27FC236}">
                <a16:creationId xmlns:a16="http://schemas.microsoft.com/office/drawing/2014/main" id="{BAB62D0E-52B9-3694-088E-462026AF49CF}"/>
              </a:ext>
            </a:extLst>
          </p:cNvPr>
          <p:cNvSpPr>
            <a:spLocks noGrp="1"/>
          </p:cNvSpPr>
          <p:nvPr>
            <p:ph idx="1"/>
          </p:nvPr>
        </p:nvSpPr>
        <p:spPr>
          <a:xfrm>
            <a:off x="761802" y="3081867"/>
            <a:ext cx="4646905" cy="3613149"/>
          </a:xfrm>
        </p:spPr>
        <p:txBody>
          <a:bodyPr vert="horz" lIns="91440" tIns="45720" rIns="91440" bIns="45720" rtlCol="0" anchor="ctr">
            <a:noAutofit/>
          </a:bodyPr>
          <a:lstStyle/>
          <a:p>
            <a:pPr marL="0" indent="0">
              <a:buNone/>
            </a:pPr>
            <a:r>
              <a:rPr lang="it-IT" dirty="0">
                <a:latin typeface="AngsanaUPC"/>
                <a:cs typeface="AngsanaUPC"/>
              </a:rPr>
              <a:t>Un esempio pratico di identità decentralizzata è l’uso di </a:t>
            </a:r>
            <a:r>
              <a:rPr lang="it-IT" err="1">
                <a:latin typeface="AngsanaUPC"/>
                <a:cs typeface="AngsanaUPC"/>
              </a:rPr>
              <a:t>Ethereum</a:t>
            </a:r>
            <a:r>
              <a:rPr lang="it-IT" dirty="0">
                <a:latin typeface="AngsanaUPC"/>
                <a:cs typeface="AngsanaUPC"/>
              </a:rPr>
              <a:t> Name Service (ENS), un sistema che permette di associare un nome leggibile a un indirizzo blockchain. Per creare un DID, un utente può generare un </a:t>
            </a:r>
            <a:r>
              <a:rPr lang="it-IT" err="1">
                <a:latin typeface="AngsanaUPC"/>
                <a:cs typeface="AngsanaUPC"/>
              </a:rPr>
              <a:t>wallet</a:t>
            </a:r>
            <a:r>
              <a:rPr lang="it-IT" dirty="0">
                <a:latin typeface="AngsanaUPC"/>
                <a:cs typeface="AngsanaUPC"/>
              </a:rPr>
              <a:t> su </a:t>
            </a:r>
            <a:r>
              <a:rPr lang="it-IT" err="1">
                <a:latin typeface="AngsanaUPC"/>
                <a:cs typeface="AngsanaUPC"/>
              </a:rPr>
              <a:t>Metamask</a:t>
            </a:r>
            <a:r>
              <a:rPr lang="it-IT" dirty="0">
                <a:latin typeface="AngsanaUPC"/>
                <a:cs typeface="AngsanaUPC"/>
              </a:rPr>
              <a:t> e registrare il proprio ENS. Questo permette di autenticarsi su piattaforme Web3 senza la necessità di username e password tradizionali.</a:t>
            </a:r>
          </a:p>
          <a:p>
            <a:pPr marL="0" indent="0">
              <a:buNone/>
            </a:pPr>
            <a:endParaRPr lang="it-IT" sz="2000"/>
          </a:p>
        </p:txBody>
      </p:sp>
      <p:pic>
        <p:nvPicPr>
          <p:cNvPr id="5" name="Immagine 4" descr="Che cos'è l'Ethereum? — Bitpanda Academy">
            <a:extLst>
              <a:ext uri="{FF2B5EF4-FFF2-40B4-BE49-F238E27FC236}">
                <a16:creationId xmlns:a16="http://schemas.microsoft.com/office/drawing/2014/main" id="{645D830F-2FFF-1EB7-58A6-83037ADD06F2}"/>
              </a:ext>
            </a:extLst>
          </p:cNvPr>
          <p:cNvPicPr>
            <a:picLocks noChangeAspect="1"/>
          </p:cNvPicPr>
          <p:nvPr/>
        </p:nvPicPr>
        <p:blipFill>
          <a:blip r:embed="rId2"/>
          <a:srcRect l="23541" r="26403"/>
          <a:stretch/>
        </p:blipFill>
        <p:spPr>
          <a:xfrm>
            <a:off x="6096000" y="1"/>
            <a:ext cx="6102825" cy="6858000"/>
          </a:xfrm>
          <a:prstGeom prst="rect">
            <a:avLst/>
          </a:prstGeom>
        </p:spPr>
      </p:pic>
    </p:spTree>
    <p:extLst>
      <p:ext uri="{BB962C8B-B14F-4D97-AF65-F5344CB8AC3E}">
        <p14:creationId xmlns:p14="http://schemas.microsoft.com/office/powerpoint/2010/main" val="220595858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Tema</vt:lpstr>
      </vt:variant>
      <vt:variant>
        <vt:i4>1</vt:i4>
      </vt:variant>
      <vt:variant>
        <vt:lpstr>Titoli diapositive</vt:lpstr>
      </vt:variant>
      <vt:variant>
        <vt:i4>14</vt:i4>
      </vt:variant>
    </vt:vector>
  </HeadingPairs>
  <TitlesOfParts>
    <vt:vector size="15" baseType="lpstr">
      <vt:lpstr>Tema di Office</vt:lpstr>
      <vt:lpstr>Identità Digitale: SPID, CIE e il Futuro con la Blockchain</vt:lpstr>
      <vt:lpstr>Introduzione: identità digitale</vt:lpstr>
      <vt:lpstr>Cos'è l'Identità Digitale?</vt:lpstr>
      <vt:lpstr>Come funzione lo SPID (Sistema Pubblico di Identità Digitale)</vt:lpstr>
      <vt:lpstr>Come funziona la CIE (Carta d’Identità Elettronica)</vt:lpstr>
      <vt:lpstr>Problemi dei Sistemi Tradizionali</vt:lpstr>
      <vt:lpstr>Soluzione Web3: Identità Decentralizzata (DID)</vt:lpstr>
      <vt:lpstr>Confronto tra Identità Tradizionale e Decentralizzata</vt:lpstr>
      <vt:lpstr>Caso Pratico: Creare un DID su Ethereum</vt:lpstr>
      <vt:lpstr>Rischi e Limiti della Blockchain per l'Identità</vt:lpstr>
      <vt:lpstr>Il Futuro delle Identità Digitali</vt:lpstr>
      <vt:lpstr>Blockchain e Identità Digitale: Realtà o Futuro?</vt:lpstr>
      <vt:lpstr>Conclusione</vt:lpstr>
      <vt:lpstr>Fonti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241</cp:revision>
  <dcterms:created xsi:type="dcterms:W3CDTF">2025-02-21T20:36:30Z</dcterms:created>
  <dcterms:modified xsi:type="dcterms:W3CDTF">2025-02-22T06:57:56Z</dcterms:modified>
</cp:coreProperties>
</file>